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1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89"/>
    <p:restoredTop sz="94576"/>
  </p:normalViewPr>
  <p:slideViewPr>
    <p:cSldViewPr snapToGrid="0" snapToObjects="1">
      <p:cViewPr>
        <p:scale>
          <a:sx n="187" d="100"/>
          <a:sy n="187" d="100"/>
        </p:scale>
        <p:origin x="16" y="152"/>
      </p:cViewPr>
      <p:guideLst>
        <p:guide orient="horz" pos="61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F9ED9C-B9C9-8741-9537-79AC2148F83F}" type="datetimeFigureOut">
              <a:rPr lang="en-US" smtClean="0"/>
              <a:t>11/12/17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4D65AE-F790-6742-8F8F-587390D50153}" type="slidenum">
              <a:rPr lang="en-US" smtClean="0"/>
              <a:t>‹#›</a:t>
            </a:fld>
            <a:endParaRPr lang="en-US"/>
          </a:p>
        </p:txBody>
      </p:sp>
    </p:spTree>
    <p:extLst>
      <p:ext uri="{BB962C8B-B14F-4D97-AF65-F5344CB8AC3E}">
        <p14:creationId xmlns:p14="http://schemas.microsoft.com/office/powerpoint/2010/main" val="1691786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4D65AE-F790-6742-8F8F-587390D50153}" type="slidenum">
              <a:rPr lang="en-US" smtClean="0"/>
              <a:t>1</a:t>
            </a:fld>
            <a:endParaRPr lang="en-US"/>
          </a:p>
        </p:txBody>
      </p:sp>
    </p:spTree>
    <p:extLst>
      <p:ext uri="{BB962C8B-B14F-4D97-AF65-F5344CB8AC3E}">
        <p14:creationId xmlns:p14="http://schemas.microsoft.com/office/powerpoint/2010/main" val="1179076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ABEC03D-8E1E-0847-AB74-B7FC4FF0E5D4}" type="datetimeFigureOut">
              <a:rPr lang="en-US" smtClean="0"/>
              <a:t>11/12/17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2141350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BEC03D-8E1E-0847-AB74-B7FC4FF0E5D4}" type="datetimeFigureOut">
              <a:rPr lang="en-US" smtClean="0"/>
              <a:t>11/12/17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902378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BEC03D-8E1E-0847-AB74-B7FC4FF0E5D4}" type="datetimeFigureOut">
              <a:rPr lang="en-US" smtClean="0"/>
              <a:t>11/12/17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543534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BEC03D-8E1E-0847-AB74-B7FC4FF0E5D4}" type="datetimeFigureOut">
              <a:rPr lang="en-US" smtClean="0"/>
              <a:t>11/12/17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2139266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ABEC03D-8E1E-0847-AB74-B7FC4FF0E5D4}" type="datetimeFigureOut">
              <a:rPr lang="en-US" smtClean="0"/>
              <a:t>11/12/17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484141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ABEC03D-8E1E-0847-AB74-B7FC4FF0E5D4}" type="datetimeFigureOut">
              <a:rPr lang="en-US" smtClean="0"/>
              <a:t>11/12/17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945277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ABEC03D-8E1E-0847-AB74-B7FC4FF0E5D4}" type="datetimeFigureOut">
              <a:rPr lang="en-US" smtClean="0"/>
              <a:t>11/12/17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97964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ABEC03D-8E1E-0847-AB74-B7FC4FF0E5D4}" type="datetimeFigureOut">
              <a:rPr lang="en-US" smtClean="0"/>
              <a:t>11/12/17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729804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BEC03D-8E1E-0847-AB74-B7FC4FF0E5D4}" type="datetimeFigureOut">
              <a:rPr lang="en-US" smtClean="0"/>
              <a:t>11/12/17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537123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ABEC03D-8E1E-0847-AB74-B7FC4FF0E5D4}" type="datetimeFigureOut">
              <a:rPr lang="en-US" smtClean="0"/>
              <a:t>11/12/17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203886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ABEC03D-8E1E-0847-AB74-B7FC4FF0E5D4}" type="datetimeFigureOut">
              <a:rPr lang="en-US" smtClean="0"/>
              <a:t>11/12/17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EA187B-9D1C-5047-9F51-51D4960C227C}" type="slidenum">
              <a:rPr lang="en-US" smtClean="0"/>
              <a:t>‹#›</a:t>
            </a:fld>
            <a:endParaRPr lang="en-US"/>
          </a:p>
        </p:txBody>
      </p:sp>
    </p:spTree>
    <p:extLst>
      <p:ext uri="{BB962C8B-B14F-4D97-AF65-F5344CB8AC3E}">
        <p14:creationId xmlns:p14="http://schemas.microsoft.com/office/powerpoint/2010/main" val="148982056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BEC03D-8E1E-0847-AB74-B7FC4FF0E5D4}" type="datetimeFigureOut">
              <a:rPr lang="en-US" smtClean="0"/>
              <a:t>11/12/17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A187B-9D1C-5047-9F51-51D4960C227C}" type="slidenum">
              <a:rPr lang="en-US" smtClean="0"/>
              <a:t>‹#›</a:t>
            </a:fld>
            <a:endParaRPr lang="en-US"/>
          </a:p>
        </p:txBody>
      </p:sp>
    </p:spTree>
    <p:extLst>
      <p:ext uri="{BB962C8B-B14F-4D97-AF65-F5344CB8AC3E}">
        <p14:creationId xmlns:p14="http://schemas.microsoft.com/office/powerpoint/2010/main" val="746578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981075"/>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altLang="zh-CN" dirty="0" smtClean="0">
                <a:solidFill>
                  <a:schemeClr val="bg1"/>
                </a:solidFill>
              </a:rPr>
              <a:t>The</a:t>
            </a:r>
            <a:r>
              <a:rPr lang="zh-CN" altLang="en-US" dirty="0" smtClean="0">
                <a:solidFill>
                  <a:schemeClr val="bg1"/>
                </a:solidFill>
              </a:rPr>
              <a:t> </a:t>
            </a:r>
            <a:r>
              <a:rPr lang="en-US" altLang="zh-CN" dirty="0" smtClean="0">
                <a:solidFill>
                  <a:schemeClr val="bg1"/>
                </a:solidFill>
              </a:rPr>
              <a:t>Matthew Effect:</a:t>
            </a:r>
            <a:r>
              <a:rPr lang="zh-CN" altLang="en-US" dirty="0" smtClean="0">
                <a:solidFill>
                  <a:schemeClr val="bg1"/>
                </a:solidFill>
              </a:rPr>
              <a:t> </a:t>
            </a:r>
            <a:r>
              <a:rPr lang="en-US" altLang="zh-CN" dirty="0" smtClean="0">
                <a:solidFill>
                  <a:schemeClr val="bg1"/>
                </a:solidFill>
              </a:rPr>
              <a:t>University</a:t>
            </a:r>
            <a:r>
              <a:rPr lang="zh-CN" altLang="en-US" dirty="0" smtClean="0">
                <a:solidFill>
                  <a:schemeClr val="bg1"/>
                </a:solidFill>
              </a:rPr>
              <a:t> </a:t>
            </a:r>
            <a:r>
              <a:rPr lang="en-US" altLang="zh-CN" dirty="0" smtClean="0">
                <a:solidFill>
                  <a:schemeClr val="bg1"/>
                </a:solidFill>
              </a:rPr>
              <a:t>Academic Ranking and PageRank</a:t>
            </a:r>
            <a:r>
              <a:rPr lang="zh-CN" altLang="en-US" dirty="0" smtClean="0">
                <a:solidFill>
                  <a:schemeClr val="bg1"/>
                </a:solidFill>
              </a:rPr>
              <a:t> </a:t>
            </a:r>
            <a:r>
              <a:rPr lang="en-US" altLang="zh-CN" dirty="0" smtClean="0">
                <a:solidFill>
                  <a:schemeClr val="bg1"/>
                </a:solidFill>
              </a:rPr>
              <a:t> </a:t>
            </a:r>
          </a:p>
          <a:p>
            <a:pPr algn="ctr"/>
            <a:r>
              <a:rPr lang="en-US" sz="1000" dirty="0" smtClean="0">
                <a:solidFill>
                  <a:schemeClr val="bg1"/>
                </a:solidFill>
              </a:rPr>
              <a:t>WU Aoyu</a:t>
            </a:r>
            <a:endParaRPr lang="en-US" sz="1000" dirty="0">
              <a:solidFill>
                <a:schemeClr val="bg1"/>
              </a:solidFill>
            </a:endParaRPr>
          </a:p>
        </p:txBody>
      </p:sp>
      <p:sp>
        <p:nvSpPr>
          <p:cNvPr id="9" name="Rectangle 8"/>
          <p:cNvSpPr/>
          <p:nvPr/>
        </p:nvSpPr>
        <p:spPr>
          <a:xfrm>
            <a:off x="164895" y="1178476"/>
            <a:ext cx="3794332"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1. Introduction</a:t>
            </a:r>
            <a:endParaRPr lang="en-US" sz="1200" dirty="0"/>
          </a:p>
        </p:txBody>
      </p:sp>
      <p:sp>
        <p:nvSpPr>
          <p:cNvPr id="13" name="Rectangle 12"/>
          <p:cNvSpPr/>
          <p:nvPr/>
        </p:nvSpPr>
        <p:spPr>
          <a:xfrm>
            <a:off x="164895" y="1443396"/>
            <a:ext cx="3794332" cy="983611"/>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r>
              <a:rPr lang="en-US" altLang="zh-CN" sz="1000" dirty="0" smtClean="0"/>
              <a:t>This project aims to explore the PageRank of Chinese (mainland) University Weblink and compare them with academic rankings. Based on Google’s PageRank algorithm and data visualization, the findings reveal the underlying Matthew Effect </a:t>
            </a:r>
            <a:r>
              <a:rPr lang="mr-IN" altLang="zh-CN" sz="1000" dirty="0" smtClean="0"/>
              <a:t>–</a:t>
            </a:r>
            <a:r>
              <a:rPr lang="en-US" altLang="zh-CN" sz="1000" dirty="0" smtClean="0"/>
              <a:t> the good gain preferential attachment and get better.</a:t>
            </a:r>
          </a:p>
        </p:txBody>
      </p:sp>
      <p:sp>
        <p:nvSpPr>
          <p:cNvPr id="18" name="Rectangle 17"/>
          <p:cNvSpPr/>
          <p:nvPr/>
        </p:nvSpPr>
        <p:spPr>
          <a:xfrm>
            <a:off x="4196068" y="1178476"/>
            <a:ext cx="3794332"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3. PageRank and Damping Factor </a:t>
            </a:r>
            <a:r>
              <a:rPr lang="en-US" altLang="zh-CN" sz="1200" i="1" dirty="0" smtClean="0"/>
              <a:t>d</a:t>
            </a:r>
            <a:endParaRPr lang="en-US" sz="1200" i="1" dirty="0"/>
          </a:p>
        </p:txBody>
      </p:sp>
      <p:sp>
        <p:nvSpPr>
          <p:cNvPr id="19" name="Rectangle 18"/>
          <p:cNvSpPr/>
          <p:nvPr/>
        </p:nvSpPr>
        <p:spPr>
          <a:xfrm>
            <a:off x="8227241" y="1178476"/>
            <a:ext cx="3794332"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5. </a:t>
            </a:r>
            <a:r>
              <a:rPr lang="en-US" sz="1200" dirty="0" smtClean="0"/>
              <a:t>HITS &amp; Hub rankings</a:t>
            </a:r>
            <a:endParaRPr lang="en-US" sz="1200" dirty="0"/>
          </a:p>
        </p:txBody>
      </p:sp>
      <p:sp>
        <p:nvSpPr>
          <p:cNvPr id="8" name="Rectangle 7"/>
          <p:cNvSpPr/>
          <p:nvPr/>
        </p:nvSpPr>
        <p:spPr>
          <a:xfrm>
            <a:off x="171870" y="2628337"/>
            <a:ext cx="3794332"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2.</a:t>
            </a:r>
            <a:r>
              <a:rPr lang="zh-CN" altLang="en-US" sz="1200" dirty="0"/>
              <a:t> </a:t>
            </a:r>
            <a:r>
              <a:rPr lang="en-US" altLang="zh-CN" sz="1200" dirty="0" smtClean="0"/>
              <a:t>Background</a:t>
            </a:r>
            <a:endParaRPr lang="en-US" sz="1200" dirty="0"/>
          </a:p>
        </p:txBody>
      </p:sp>
      <mc:AlternateContent xmlns:mc="http://schemas.openxmlformats.org/markup-compatibility/2006">
        <mc:Choice xmlns:a14="http://schemas.microsoft.com/office/drawing/2010/main" Requires="a14">
          <p:sp>
            <p:nvSpPr>
              <p:cNvPr id="11" name="Rectangle 10"/>
              <p:cNvSpPr/>
              <p:nvPr/>
            </p:nvSpPr>
            <p:spPr>
              <a:xfrm>
                <a:off x="171870" y="2893256"/>
                <a:ext cx="3795690" cy="386634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r>
                  <a:rPr lang="en-US" altLang="zh-CN" sz="1000" b="1" dirty="0" smtClean="0"/>
                  <a:t>PageRank</a:t>
                </a:r>
              </a:p>
              <a:p>
                <a:pPr algn="just"/>
                <a:r>
                  <a:rPr lang="en-US" altLang="zh-CN" sz="1000" dirty="0" smtClean="0"/>
                  <a:t>PageRank (PR) is an algorithm used by Google Search to measure the website popularity. The formula is given by</a:t>
                </a:r>
              </a:p>
              <a:p>
                <a:pPr algn="just"/>
                <a14:m>
                  <m:oMathPara xmlns:m="http://schemas.openxmlformats.org/officeDocument/2006/math">
                    <m:oMathParaPr>
                      <m:jc m:val="centerGroup"/>
                    </m:oMathParaPr>
                    <m:oMath xmlns:m="http://schemas.openxmlformats.org/officeDocument/2006/math">
                      <m:r>
                        <a:rPr lang="en-US" altLang="zh-CN" sz="1000" b="0" i="1" smtClean="0">
                          <a:latin typeface="Cambria Math" charset="0"/>
                        </a:rPr>
                        <m:t>𝑃𝑅</m:t>
                      </m:r>
                      <m:d>
                        <m:dPr>
                          <m:ctrlPr>
                            <a:rPr lang="en-US" altLang="zh-CN" sz="1000" b="0" i="1" smtClean="0">
                              <a:latin typeface="Cambria Math" charset="0"/>
                            </a:rPr>
                          </m:ctrlPr>
                        </m:dPr>
                        <m:e>
                          <m:r>
                            <a:rPr lang="en-US" altLang="zh-CN" sz="1000" b="0" i="1" smtClean="0">
                              <a:latin typeface="Cambria Math" charset="0"/>
                            </a:rPr>
                            <m:t>𝐴</m:t>
                          </m:r>
                        </m:e>
                      </m:d>
                      <m:r>
                        <a:rPr lang="en-US" altLang="zh-CN" sz="1000" b="0" i="1" smtClean="0">
                          <a:latin typeface="Cambria Math" charset="0"/>
                        </a:rPr>
                        <m:t>=</m:t>
                      </m:r>
                      <m:r>
                        <a:rPr lang="en-US" altLang="zh-CN" sz="1000" b="0" i="1" smtClean="0">
                          <a:latin typeface="Cambria Math" charset="0"/>
                        </a:rPr>
                        <m:t>(1−</m:t>
                      </m:r>
                      <m:r>
                        <a:rPr lang="en-US" altLang="zh-CN" sz="1000" b="0" i="1" smtClean="0">
                          <a:latin typeface="Cambria Math" charset="0"/>
                        </a:rPr>
                        <m:t>𝑑</m:t>
                      </m:r>
                      <m:r>
                        <a:rPr lang="en-US" altLang="zh-CN" sz="1000" b="0" i="1" smtClean="0">
                          <a:latin typeface="Cambria Math" charset="0"/>
                        </a:rPr>
                        <m:t>)</m:t>
                      </m:r>
                      <m:r>
                        <a:rPr lang="en-US" altLang="zh-CN" sz="1000" b="0" i="1" smtClean="0">
                          <a:latin typeface="Cambria Math" charset="0"/>
                        </a:rPr>
                        <m:t>+</m:t>
                      </m:r>
                      <m:r>
                        <a:rPr lang="en-US" altLang="zh-CN" sz="1000" b="0" i="1" smtClean="0">
                          <a:latin typeface="Cambria Math" charset="0"/>
                        </a:rPr>
                        <m:t>𝑑</m:t>
                      </m:r>
                      <m:r>
                        <a:rPr lang="en-US" altLang="zh-CN" sz="1000" b="0" i="1" smtClean="0">
                          <a:latin typeface="Cambria Math" charset="0"/>
                        </a:rPr>
                        <m:t>∗(</m:t>
                      </m:r>
                      <m:f>
                        <m:fPr>
                          <m:ctrlPr>
                            <a:rPr lang="en-US" altLang="zh-CN" sz="1000" b="0" i="1" smtClean="0">
                              <a:latin typeface="Cambria Math" charset="0"/>
                            </a:rPr>
                          </m:ctrlPr>
                        </m:fPr>
                        <m:num>
                          <m:r>
                            <a:rPr lang="en-US" altLang="zh-CN" sz="1000" b="0" i="1" smtClean="0">
                              <a:latin typeface="Cambria Math" charset="0"/>
                            </a:rPr>
                            <m:t>𝑃𝑅</m:t>
                          </m:r>
                          <m:d>
                            <m:dPr>
                              <m:ctrlPr>
                                <a:rPr lang="en-US" altLang="zh-CN" sz="1000" b="0" i="1" smtClean="0">
                                  <a:latin typeface="Cambria Math" charset="0"/>
                                </a:rPr>
                              </m:ctrlPr>
                            </m:dPr>
                            <m:e>
                              <m:r>
                                <a:rPr lang="en-US" altLang="zh-CN" sz="1000" b="0" i="1" smtClean="0">
                                  <a:latin typeface="Cambria Math" charset="0"/>
                                </a:rPr>
                                <m:t>𝐵</m:t>
                              </m:r>
                            </m:e>
                          </m:d>
                        </m:num>
                        <m:den>
                          <m:r>
                            <a:rPr lang="en-US" altLang="zh-CN" sz="1000" b="0" i="1" smtClean="0">
                              <a:latin typeface="Cambria Math" charset="0"/>
                            </a:rPr>
                            <m:t>𝐿</m:t>
                          </m:r>
                          <m:d>
                            <m:dPr>
                              <m:ctrlPr>
                                <a:rPr lang="en-US" altLang="zh-CN" sz="1000" b="0" i="1" smtClean="0">
                                  <a:latin typeface="Cambria Math" charset="0"/>
                                </a:rPr>
                              </m:ctrlPr>
                            </m:dPr>
                            <m:e>
                              <m:r>
                                <a:rPr lang="en-US" altLang="zh-CN" sz="1000" b="0" i="1" smtClean="0">
                                  <a:latin typeface="Cambria Math" charset="0"/>
                                </a:rPr>
                                <m:t>𝐵</m:t>
                              </m:r>
                            </m:e>
                          </m:d>
                        </m:den>
                      </m:f>
                      <m:r>
                        <a:rPr lang="en-US" altLang="zh-CN" sz="1000" b="0" i="1" smtClean="0">
                          <a:latin typeface="Cambria Math" charset="0"/>
                        </a:rPr>
                        <m:t>+</m:t>
                      </m:r>
                      <m:f>
                        <m:fPr>
                          <m:ctrlPr>
                            <a:rPr lang="en-US" altLang="zh-CN" sz="1000" b="0" i="1" smtClean="0">
                              <a:latin typeface="Cambria Math" charset="0"/>
                            </a:rPr>
                          </m:ctrlPr>
                        </m:fPr>
                        <m:num>
                          <m:r>
                            <a:rPr lang="en-US" altLang="zh-CN" sz="1000" b="0" i="1" smtClean="0">
                              <a:latin typeface="Cambria Math" charset="0"/>
                            </a:rPr>
                            <m:t>𝑃𝑅</m:t>
                          </m:r>
                          <m:d>
                            <m:dPr>
                              <m:ctrlPr>
                                <a:rPr lang="en-US" altLang="zh-CN" sz="1000" b="0" i="1" smtClean="0">
                                  <a:latin typeface="Cambria Math" charset="0"/>
                                </a:rPr>
                              </m:ctrlPr>
                            </m:dPr>
                            <m:e>
                              <m:r>
                                <a:rPr lang="en-US" altLang="zh-CN" sz="1000" b="0" i="1" smtClean="0">
                                  <a:latin typeface="Cambria Math" charset="0"/>
                                </a:rPr>
                                <m:t>𝐶</m:t>
                              </m:r>
                            </m:e>
                          </m:d>
                        </m:num>
                        <m:den>
                          <m:r>
                            <a:rPr lang="en-US" altLang="zh-CN" sz="1000" b="0" i="1" smtClean="0">
                              <a:latin typeface="Cambria Math" charset="0"/>
                            </a:rPr>
                            <m:t>𝐿</m:t>
                          </m:r>
                          <m:d>
                            <m:dPr>
                              <m:ctrlPr>
                                <a:rPr lang="en-US" altLang="zh-CN" sz="1000" b="0" i="1" smtClean="0">
                                  <a:latin typeface="Cambria Math" charset="0"/>
                                </a:rPr>
                              </m:ctrlPr>
                            </m:dPr>
                            <m:e>
                              <m:r>
                                <a:rPr lang="en-US" altLang="zh-CN" sz="1000" b="0" i="1" smtClean="0">
                                  <a:latin typeface="Cambria Math" charset="0"/>
                                </a:rPr>
                                <m:t>𝐶</m:t>
                              </m:r>
                            </m:e>
                          </m:d>
                        </m:den>
                      </m:f>
                      <m:r>
                        <a:rPr lang="en-US" altLang="zh-CN" sz="1000" b="0" i="1" smtClean="0">
                          <a:latin typeface="Cambria Math" charset="0"/>
                        </a:rPr>
                        <m:t>+</m:t>
                      </m:r>
                      <m:f>
                        <m:fPr>
                          <m:ctrlPr>
                            <a:rPr lang="en-US" altLang="zh-CN" sz="1000" b="0" i="1" smtClean="0">
                              <a:latin typeface="Cambria Math" charset="0"/>
                            </a:rPr>
                          </m:ctrlPr>
                        </m:fPr>
                        <m:num>
                          <m:r>
                            <a:rPr lang="en-US" altLang="zh-CN" sz="1000" b="0" i="1" smtClean="0">
                              <a:latin typeface="Cambria Math" charset="0"/>
                            </a:rPr>
                            <m:t>𝑃𝑅</m:t>
                          </m:r>
                          <m:d>
                            <m:dPr>
                              <m:ctrlPr>
                                <a:rPr lang="en-US" altLang="zh-CN" sz="1000" b="0" i="1" smtClean="0">
                                  <a:latin typeface="Cambria Math" charset="0"/>
                                </a:rPr>
                              </m:ctrlPr>
                            </m:dPr>
                            <m:e>
                              <m:r>
                                <a:rPr lang="en-US" altLang="zh-CN" sz="1000" b="0" i="1" smtClean="0">
                                  <a:latin typeface="Cambria Math" charset="0"/>
                                </a:rPr>
                                <m:t>𝐷</m:t>
                              </m:r>
                            </m:e>
                          </m:d>
                        </m:num>
                        <m:den>
                          <m:r>
                            <a:rPr lang="en-US" altLang="zh-CN" sz="1000" b="0" i="1" smtClean="0">
                              <a:latin typeface="Cambria Math" charset="0"/>
                            </a:rPr>
                            <m:t>𝐿</m:t>
                          </m:r>
                          <m:d>
                            <m:dPr>
                              <m:ctrlPr>
                                <a:rPr lang="en-US" altLang="zh-CN" sz="1000" b="0" i="1" smtClean="0">
                                  <a:latin typeface="Cambria Math" charset="0"/>
                                </a:rPr>
                              </m:ctrlPr>
                            </m:dPr>
                            <m:e>
                              <m:r>
                                <a:rPr lang="en-US" altLang="zh-CN" sz="1000" b="0" i="1" smtClean="0">
                                  <a:latin typeface="Cambria Math" charset="0"/>
                                </a:rPr>
                                <m:t>𝐷</m:t>
                              </m:r>
                            </m:e>
                          </m:d>
                        </m:den>
                      </m:f>
                      <m:r>
                        <a:rPr lang="en-US" altLang="zh-CN" sz="1000" b="0" i="1" smtClean="0">
                          <a:latin typeface="Cambria Math" charset="0"/>
                        </a:rPr>
                        <m:t>+…)</m:t>
                      </m:r>
                    </m:oMath>
                  </m:oMathPara>
                </a14:m>
                <a:endParaRPr lang="en-US" altLang="zh-CN" sz="1000" dirty="0" smtClean="0"/>
              </a:p>
              <a:p>
                <a:pPr algn="just"/>
                <a:r>
                  <a:rPr lang="en-US" altLang="zh-CN" sz="1000" dirty="0" smtClean="0"/>
                  <a:t>where B, C, D etc. are pages linked to A, </a:t>
                </a:r>
                <a14:m>
                  <m:oMath xmlns:m="http://schemas.openxmlformats.org/officeDocument/2006/math">
                    <m:r>
                      <a:rPr lang="en-US" altLang="zh-CN" sz="1000" b="0" i="1" smtClean="0">
                        <a:latin typeface="Cambria Math" charset="0"/>
                      </a:rPr>
                      <m:t>𝐿</m:t>
                    </m:r>
                    <m:r>
                      <a:rPr lang="en-US" altLang="zh-CN" sz="1000" b="0" i="1" smtClean="0">
                        <a:latin typeface="Cambria Math" charset="0"/>
                      </a:rPr>
                      <m:t>()</m:t>
                    </m:r>
                  </m:oMath>
                </a14:m>
                <a:r>
                  <a:rPr lang="en-US" altLang="zh-CN" sz="1000" dirty="0" smtClean="0"/>
                  <a:t> is the number of outbound links, and </a:t>
                </a:r>
                <a14:m>
                  <m:oMath xmlns:m="http://schemas.openxmlformats.org/officeDocument/2006/math">
                    <m:r>
                      <a:rPr lang="en-US" altLang="zh-CN" sz="1000" b="0" i="1" smtClean="0">
                        <a:latin typeface="Cambria Math" charset="0"/>
                      </a:rPr>
                      <m:t>𝑑</m:t>
                    </m:r>
                  </m:oMath>
                </a14:m>
                <a:r>
                  <a:rPr lang="en-US" altLang="zh-CN" sz="1000" dirty="0" smtClean="0"/>
                  <a:t> is the </a:t>
                </a:r>
                <a:r>
                  <a:rPr lang="en-US" altLang="zh-CN" sz="1000" b="1" dirty="0" smtClean="0"/>
                  <a:t>damping factor </a:t>
                </a:r>
                <a:r>
                  <a:rPr lang="en-US" altLang="zh-CN" sz="1000" dirty="0" smtClean="0"/>
                  <a:t>modeling</a:t>
                </a:r>
                <a:r>
                  <a:rPr lang="zh-CN" altLang="en-US" sz="1000" dirty="0" smtClean="0"/>
                  <a:t> </a:t>
                </a:r>
                <a:r>
                  <a:rPr lang="en-US" altLang="zh-CN" sz="1000" dirty="0" smtClean="0"/>
                  <a:t>the</a:t>
                </a:r>
                <a:r>
                  <a:rPr lang="zh-CN" altLang="en-US" sz="1000" dirty="0" smtClean="0"/>
                  <a:t> </a:t>
                </a:r>
                <a:r>
                  <a:rPr lang="en-US" altLang="zh-CN" sz="1000" dirty="0" smtClean="0"/>
                  <a:t>probability</a:t>
                </a:r>
                <a:r>
                  <a:rPr lang="zh-CN" altLang="en-US" sz="1000" dirty="0" smtClean="0"/>
                  <a:t> </a:t>
                </a:r>
                <a:r>
                  <a:rPr lang="en-US" altLang="zh-CN" sz="1000" dirty="0" smtClean="0"/>
                  <a:t>that the person </a:t>
                </a:r>
                <a:r>
                  <a:rPr lang="en-US" altLang="zh-CN" sz="1000" dirty="0" smtClean="0"/>
                  <a:t>continues random </a:t>
                </a:r>
                <a:r>
                  <a:rPr lang="en-US" altLang="zh-CN" sz="1000" dirty="0" smtClean="0"/>
                  <a:t>walking on the page network. While</a:t>
                </a:r>
                <a:r>
                  <a:rPr lang="zh-CN" altLang="en-US" sz="1000" dirty="0" smtClean="0"/>
                  <a:t> </a:t>
                </a:r>
                <a:r>
                  <a:rPr lang="en-US" altLang="zh-CN" sz="1000" dirty="0" smtClean="0"/>
                  <a:t>damping</a:t>
                </a:r>
                <a:r>
                  <a:rPr lang="zh-CN" altLang="en-US" sz="1000" dirty="0" smtClean="0"/>
                  <a:t> </a:t>
                </a:r>
                <a:r>
                  <a:rPr lang="en-US" altLang="zh-CN" sz="1000" dirty="0" smtClean="0"/>
                  <a:t>factor</a:t>
                </a:r>
                <a:r>
                  <a:rPr lang="zh-CN" altLang="en-US" sz="1000" dirty="0" smtClean="0"/>
                  <a:t> </a:t>
                </a:r>
                <a:r>
                  <a:rPr lang="en-US" altLang="zh-CN" sz="1000" dirty="0" smtClean="0"/>
                  <a:t>is</a:t>
                </a:r>
                <a:r>
                  <a:rPr lang="zh-CN" altLang="en-US" sz="1000" dirty="0" smtClean="0"/>
                  <a:t> </a:t>
                </a:r>
                <a:r>
                  <a:rPr lang="en-US" altLang="zh-CN" sz="1000" dirty="0" smtClean="0"/>
                  <a:t>generally</a:t>
                </a:r>
                <a:r>
                  <a:rPr lang="zh-CN" altLang="en-US" sz="1000" dirty="0" smtClean="0"/>
                  <a:t> </a:t>
                </a:r>
                <a:r>
                  <a:rPr lang="en-US" altLang="zh-CN" sz="1000" dirty="0" smtClean="0"/>
                  <a:t>set</a:t>
                </a:r>
                <a:r>
                  <a:rPr lang="zh-CN" altLang="en-US" sz="1000" dirty="0" smtClean="0"/>
                  <a:t> </a:t>
                </a:r>
                <a:r>
                  <a:rPr lang="en-US" altLang="zh-CN" sz="1000" dirty="0" smtClean="0"/>
                  <a:t>to</a:t>
                </a:r>
                <a:r>
                  <a:rPr lang="zh-CN" altLang="en-US" sz="1000" dirty="0" smtClean="0"/>
                  <a:t> </a:t>
                </a:r>
                <a:r>
                  <a:rPr lang="en-US" altLang="zh-CN" sz="1000" dirty="0" smtClean="0"/>
                  <a:t>0.85,</a:t>
                </a:r>
                <a:r>
                  <a:rPr lang="zh-CN" altLang="en-US" sz="1000" dirty="0" smtClean="0"/>
                  <a:t> </a:t>
                </a:r>
                <a:r>
                  <a:rPr lang="en-US" altLang="zh-CN" sz="1000" dirty="0" smtClean="0"/>
                  <a:t>various</a:t>
                </a:r>
                <a:r>
                  <a:rPr lang="zh-CN" altLang="en-US" sz="1000" dirty="0" smtClean="0"/>
                  <a:t> </a:t>
                </a:r>
                <a:r>
                  <a:rPr lang="en-US" altLang="zh-CN" sz="1000" dirty="0" smtClean="0"/>
                  <a:t>studies</a:t>
                </a:r>
                <a:r>
                  <a:rPr lang="zh-CN" altLang="en-US" sz="1000" dirty="0" smtClean="0"/>
                  <a:t> </a:t>
                </a:r>
                <a:r>
                  <a:rPr lang="en-US" altLang="zh-CN" sz="1000" dirty="0" smtClean="0"/>
                  <a:t>have</a:t>
                </a:r>
                <a:r>
                  <a:rPr lang="zh-CN" altLang="en-US" sz="1000" dirty="0" smtClean="0"/>
                  <a:t> </a:t>
                </a:r>
                <a:r>
                  <a:rPr lang="en-US" altLang="zh-CN" sz="1000" dirty="0" smtClean="0"/>
                  <a:t>tested</a:t>
                </a:r>
                <a:r>
                  <a:rPr lang="zh-CN" altLang="en-US" sz="1000" dirty="0" smtClean="0"/>
                  <a:t> </a:t>
                </a:r>
                <a:r>
                  <a:rPr lang="en-US" altLang="zh-CN" sz="1000" dirty="0" smtClean="0"/>
                  <a:t>different</a:t>
                </a:r>
                <a:r>
                  <a:rPr lang="zh-CN" altLang="en-US" sz="1000" dirty="0" smtClean="0"/>
                  <a:t> </a:t>
                </a:r>
                <a:r>
                  <a:rPr lang="en-US" altLang="zh-CN" sz="1000" dirty="0" smtClean="0"/>
                  <a:t>values</a:t>
                </a:r>
                <a:r>
                  <a:rPr lang="zh-CN" altLang="en-US" sz="1000" dirty="0" smtClean="0"/>
                  <a:t> </a:t>
                </a:r>
                <a:r>
                  <a:rPr lang="en-US" altLang="zh-CN" sz="1000" dirty="0" smtClean="0"/>
                  <a:t>of</a:t>
                </a:r>
                <a:r>
                  <a:rPr lang="zh-CN" altLang="en-US" sz="1000" dirty="0" smtClean="0"/>
                  <a:t> </a:t>
                </a:r>
                <a:r>
                  <a:rPr lang="en-US" altLang="zh-CN" sz="1000" dirty="0" smtClean="0"/>
                  <a:t>damping</a:t>
                </a:r>
                <a:r>
                  <a:rPr lang="zh-CN" altLang="en-US" sz="1000" dirty="0" smtClean="0"/>
                  <a:t> </a:t>
                </a:r>
                <a:r>
                  <a:rPr lang="en-US" altLang="zh-CN" sz="1000" dirty="0" smtClean="0"/>
                  <a:t>factor</a:t>
                </a:r>
                <a:r>
                  <a:rPr lang="zh-CN" altLang="en-US" sz="1000" dirty="0" smtClean="0"/>
                  <a:t> </a:t>
                </a:r>
                <a:r>
                  <a:rPr lang="en-US" altLang="zh-CN" sz="1000" dirty="0" smtClean="0"/>
                  <a:t>in</a:t>
                </a:r>
                <a:r>
                  <a:rPr lang="zh-CN" altLang="en-US" sz="1000" dirty="0" smtClean="0"/>
                  <a:t> </a:t>
                </a:r>
                <a:r>
                  <a:rPr lang="en-US" altLang="zh-CN" sz="1000" dirty="0" smtClean="0"/>
                  <a:t>terms</a:t>
                </a:r>
                <a:r>
                  <a:rPr lang="zh-CN" altLang="en-US" sz="1000" dirty="0" smtClean="0"/>
                  <a:t> </a:t>
                </a:r>
                <a:r>
                  <a:rPr lang="en-US" altLang="zh-CN" sz="1000" dirty="0" smtClean="0"/>
                  <a:t>of</a:t>
                </a:r>
                <a:r>
                  <a:rPr lang="zh-CN" altLang="en-US" sz="1000" dirty="0" smtClean="0"/>
                  <a:t> </a:t>
                </a:r>
                <a:r>
                  <a:rPr lang="en-US" altLang="zh-CN" sz="1000" dirty="0" smtClean="0"/>
                  <a:t>performance</a:t>
                </a:r>
                <a:r>
                  <a:rPr lang="zh-CN" altLang="en-US" sz="1000" dirty="0" smtClean="0"/>
                  <a:t> </a:t>
                </a:r>
                <a:r>
                  <a:rPr lang="en-US" altLang="zh-CN" sz="1000" dirty="0" smtClean="0"/>
                  <a:t>(convergence</a:t>
                </a:r>
                <a:r>
                  <a:rPr lang="zh-CN" altLang="en-US" sz="1000" dirty="0" smtClean="0"/>
                  <a:t> </a:t>
                </a:r>
                <a:r>
                  <a:rPr lang="en-US" altLang="zh-CN" sz="1000" dirty="0" smtClean="0"/>
                  <a:t>rate).</a:t>
                </a:r>
                <a:r>
                  <a:rPr lang="zh-CN" altLang="en-US" sz="1000" dirty="0" smtClean="0"/>
                  <a:t> </a:t>
                </a:r>
                <a:r>
                  <a:rPr lang="en-US" altLang="zh-CN" sz="1000" dirty="0" smtClean="0"/>
                  <a:t>In</a:t>
                </a:r>
                <a:r>
                  <a:rPr lang="zh-CN" altLang="en-US" sz="1000" dirty="0" smtClean="0"/>
                  <a:t> </a:t>
                </a:r>
                <a:r>
                  <a:rPr lang="en-US" altLang="zh-CN" sz="1000" dirty="0" smtClean="0"/>
                  <a:t>this</a:t>
                </a:r>
                <a:r>
                  <a:rPr lang="zh-CN" altLang="en-US" sz="1000" dirty="0" smtClean="0"/>
                  <a:t> </a:t>
                </a:r>
                <a:r>
                  <a:rPr lang="en-US" altLang="zh-CN" sz="1000" dirty="0" smtClean="0"/>
                  <a:t>project,</a:t>
                </a:r>
                <a:r>
                  <a:rPr lang="zh-CN" altLang="en-US" sz="1000" dirty="0" smtClean="0"/>
                  <a:t> </a:t>
                </a:r>
                <a:r>
                  <a:rPr lang="en-US" altLang="zh-CN" sz="1000" dirty="0" smtClean="0"/>
                  <a:t>we</a:t>
                </a:r>
                <a:r>
                  <a:rPr lang="zh-CN" altLang="en-US" sz="1000" dirty="0" smtClean="0"/>
                  <a:t> </a:t>
                </a:r>
                <a:r>
                  <a:rPr lang="en-US" altLang="zh-CN" sz="1000" dirty="0" smtClean="0"/>
                  <a:t>will</a:t>
                </a:r>
                <a:r>
                  <a:rPr lang="zh-CN" altLang="en-US" sz="1000" dirty="0" smtClean="0"/>
                  <a:t> </a:t>
                </a:r>
                <a:r>
                  <a:rPr lang="en-US" altLang="zh-CN" sz="1000" dirty="0" smtClean="0"/>
                  <a:t>address</a:t>
                </a:r>
                <a:r>
                  <a:rPr lang="zh-CN" altLang="en-US" sz="1000" dirty="0" smtClean="0"/>
                  <a:t> </a:t>
                </a:r>
                <a:r>
                  <a:rPr lang="en-US" altLang="zh-CN" sz="1000" dirty="0" smtClean="0"/>
                  <a:t>the</a:t>
                </a:r>
                <a:r>
                  <a:rPr lang="zh-CN" altLang="en-US" sz="1000" dirty="0" smtClean="0"/>
                  <a:t> </a:t>
                </a:r>
                <a:r>
                  <a:rPr lang="en-US" altLang="zh-CN" sz="1000" dirty="0" smtClean="0"/>
                  <a:t>impact</a:t>
                </a:r>
                <a:r>
                  <a:rPr lang="zh-CN" altLang="en-US" sz="1000" dirty="0" smtClean="0"/>
                  <a:t> </a:t>
                </a:r>
                <a:r>
                  <a:rPr lang="en-US" altLang="zh-CN" sz="1000" dirty="0" smtClean="0"/>
                  <a:t>of</a:t>
                </a:r>
                <a:r>
                  <a:rPr lang="zh-CN" altLang="en-US" sz="1000" dirty="0" smtClean="0"/>
                  <a:t> </a:t>
                </a:r>
                <a:r>
                  <a:rPr lang="en-US" altLang="zh-CN" sz="1000" dirty="0" smtClean="0"/>
                  <a:t>damping</a:t>
                </a:r>
                <a:r>
                  <a:rPr lang="zh-CN" altLang="en-US" sz="1000" dirty="0" smtClean="0"/>
                  <a:t> </a:t>
                </a:r>
                <a:r>
                  <a:rPr lang="en-US" altLang="zh-CN" sz="1000" dirty="0" smtClean="0"/>
                  <a:t>factor</a:t>
                </a:r>
                <a:r>
                  <a:rPr lang="zh-CN" altLang="en-US" sz="1000" dirty="0" smtClean="0"/>
                  <a:t> </a:t>
                </a:r>
                <a:r>
                  <a:rPr lang="en-US" altLang="zh-CN" sz="1000" dirty="0" smtClean="0"/>
                  <a:t>on</a:t>
                </a:r>
                <a:r>
                  <a:rPr lang="zh-CN" altLang="en-US" sz="1000" dirty="0" smtClean="0"/>
                  <a:t> </a:t>
                </a:r>
                <a:r>
                  <a:rPr lang="en-US" altLang="zh-CN" sz="1000" dirty="0" smtClean="0"/>
                  <a:t>final</a:t>
                </a:r>
                <a:r>
                  <a:rPr lang="zh-CN" altLang="en-US" sz="1000" dirty="0" smtClean="0"/>
                  <a:t> </a:t>
                </a:r>
                <a:r>
                  <a:rPr lang="en-US" altLang="zh-CN" sz="1000" dirty="0" smtClean="0"/>
                  <a:t>PR</a:t>
                </a:r>
                <a:r>
                  <a:rPr lang="zh-CN" altLang="en-US" sz="1000" dirty="0" smtClean="0"/>
                  <a:t> </a:t>
                </a:r>
                <a:r>
                  <a:rPr lang="en-US" altLang="zh-CN" sz="1000" dirty="0" smtClean="0"/>
                  <a:t>rankings,</a:t>
                </a:r>
                <a:r>
                  <a:rPr lang="zh-CN" altLang="en-US" sz="1000" dirty="0" smtClean="0"/>
                  <a:t> </a:t>
                </a:r>
                <a:r>
                  <a:rPr lang="en-US" altLang="zh-CN" sz="1000" dirty="0" smtClean="0"/>
                  <a:t>illustrating</a:t>
                </a:r>
                <a:r>
                  <a:rPr lang="zh-CN" altLang="en-US" sz="1000" dirty="0" smtClean="0"/>
                  <a:t> </a:t>
                </a:r>
                <a:r>
                  <a:rPr lang="en-US" altLang="zh-CN" sz="1000" dirty="0" smtClean="0"/>
                  <a:t>the</a:t>
                </a:r>
                <a:r>
                  <a:rPr lang="zh-CN" altLang="en-US" sz="1000" dirty="0" smtClean="0"/>
                  <a:t> </a:t>
                </a:r>
                <a:r>
                  <a:rPr lang="en-US" altLang="zh-CN" sz="1000" dirty="0" smtClean="0"/>
                  <a:t>Matthew</a:t>
                </a:r>
                <a:r>
                  <a:rPr lang="zh-CN" altLang="en-US" sz="1000" dirty="0" smtClean="0"/>
                  <a:t> </a:t>
                </a:r>
                <a:r>
                  <a:rPr lang="en-US" altLang="zh-CN" sz="1000" dirty="0" smtClean="0"/>
                  <a:t>Effect</a:t>
                </a:r>
                <a:r>
                  <a:rPr lang="zh-CN" altLang="en-US" sz="1000" dirty="0" smtClean="0"/>
                  <a:t> </a:t>
                </a:r>
                <a:r>
                  <a:rPr lang="en-US" altLang="zh-CN" sz="1000" dirty="0" smtClean="0"/>
                  <a:t>behind.</a:t>
                </a:r>
                <a:endParaRPr lang="en-US" altLang="zh-CN" sz="1000" dirty="0"/>
              </a:p>
              <a:p>
                <a:pPr algn="just"/>
                <a:endParaRPr lang="en-US" altLang="zh-CN" sz="1000" b="1" dirty="0" smtClean="0"/>
              </a:p>
              <a:p>
                <a:pPr algn="just"/>
                <a:r>
                  <a:rPr lang="en-US" altLang="zh-CN" sz="1000" b="1" dirty="0" smtClean="0"/>
                  <a:t>Matthew</a:t>
                </a:r>
                <a:r>
                  <a:rPr lang="zh-CN" altLang="en-US" sz="1000" b="1" dirty="0" smtClean="0"/>
                  <a:t> </a:t>
                </a:r>
                <a:r>
                  <a:rPr lang="en-US" altLang="zh-CN" sz="1000" b="1" dirty="0" smtClean="0"/>
                  <a:t>Effect</a:t>
                </a:r>
              </a:p>
              <a:p>
                <a:pPr algn="just"/>
                <a:r>
                  <a:rPr lang="en-US" altLang="zh-CN" sz="1000" dirty="0" smtClean="0"/>
                  <a:t>The</a:t>
                </a:r>
                <a:r>
                  <a:rPr lang="zh-CN" altLang="en-US" sz="1000" dirty="0" smtClean="0"/>
                  <a:t> </a:t>
                </a:r>
                <a:r>
                  <a:rPr lang="en-US" altLang="zh-CN" sz="1000" dirty="0" smtClean="0"/>
                  <a:t>Matthew</a:t>
                </a:r>
                <a:r>
                  <a:rPr lang="zh-CN" altLang="en-US" sz="1000" dirty="0" smtClean="0"/>
                  <a:t> </a:t>
                </a:r>
                <a:r>
                  <a:rPr lang="en-US" altLang="zh-CN" sz="1000" dirty="0" smtClean="0"/>
                  <a:t>Effect</a:t>
                </a:r>
                <a:r>
                  <a:rPr lang="zh-CN" altLang="en-US" sz="1000" dirty="0" smtClean="0"/>
                  <a:t> </a:t>
                </a:r>
                <a:r>
                  <a:rPr lang="en-US" altLang="zh-CN" sz="1000" dirty="0" smtClean="0"/>
                  <a:t>of</a:t>
                </a:r>
                <a:r>
                  <a:rPr lang="zh-CN" altLang="en-US" sz="1000" dirty="0" smtClean="0"/>
                  <a:t> </a:t>
                </a:r>
                <a:r>
                  <a:rPr lang="en-US" altLang="zh-CN" sz="1000" dirty="0" smtClean="0"/>
                  <a:t>accumulated</a:t>
                </a:r>
                <a:r>
                  <a:rPr lang="zh-CN" altLang="en-US" sz="1000" dirty="0" smtClean="0"/>
                  <a:t> </a:t>
                </a:r>
                <a:r>
                  <a:rPr lang="en-US" altLang="zh-CN" sz="1000" dirty="0" smtClean="0"/>
                  <a:t>advantage</a:t>
                </a:r>
                <a:r>
                  <a:rPr lang="zh-CN" altLang="en-US" sz="1000" dirty="0" smtClean="0"/>
                  <a:t> </a:t>
                </a:r>
                <a:r>
                  <a:rPr lang="en-US" altLang="zh-CN" sz="1000" dirty="0" smtClean="0"/>
                  <a:t>describes</a:t>
                </a:r>
                <a:r>
                  <a:rPr lang="zh-CN" altLang="en-US" sz="1000" dirty="0" smtClean="0"/>
                  <a:t> </a:t>
                </a:r>
                <a:r>
                  <a:rPr lang="en-US" altLang="zh-CN" sz="1000" dirty="0" smtClean="0"/>
                  <a:t>the</a:t>
                </a:r>
                <a:r>
                  <a:rPr lang="zh-CN" altLang="en-US" sz="1000" dirty="0" smtClean="0"/>
                  <a:t> </a:t>
                </a:r>
                <a:r>
                  <a:rPr lang="en-US" altLang="zh-CN" sz="1000" dirty="0" smtClean="0"/>
                  <a:t>phenomenon</a:t>
                </a:r>
                <a:r>
                  <a:rPr lang="zh-CN" altLang="en-US" sz="1000" dirty="0" smtClean="0"/>
                  <a:t> </a:t>
                </a:r>
                <a:r>
                  <a:rPr lang="en-US" altLang="zh-CN" sz="1000" dirty="0" smtClean="0"/>
                  <a:t>that</a:t>
                </a:r>
                <a:r>
                  <a:rPr lang="zh-CN" altLang="en-US" sz="1000" dirty="0" smtClean="0"/>
                  <a:t> </a:t>
                </a:r>
                <a:r>
                  <a:rPr lang="en-US" altLang="zh-CN" sz="1000" dirty="0" smtClean="0"/>
                  <a:t>“the</a:t>
                </a:r>
                <a:r>
                  <a:rPr lang="zh-CN" altLang="en-US" sz="1000" dirty="0" smtClean="0"/>
                  <a:t> </a:t>
                </a:r>
                <a:r>
                  <a:rPr lang="en-US" altLang="zh-CN" sz="1000" dirty="0" smtClean="0"/>
                  <a:t>rich</a:t>
                </a:r>
                <a:r>
                  <a:rPr lang="zh-CN" altLang="en-US" sz="1000" dirty="0" smtClean="0"/>
                  <a:t> </a:t>
                </a:r>
                <a:r>
                  <a:rPr lang="en-US" altLang="zh-CN" sz="1000" dirty="0" smtClean="0"/>
                  <a:t>get</a:t>
                </a:r>
                <a:r>
                  <a:rPr lang="zh-CN" altLang="en-US" sz="1000" dirty="0" smtClean="0"/>
                  <a:t> </a:t>
                </a:r>
                <a:r>
                  <a:rPr lang="en-US" altLang="zh-CN" sz="1000" dirty="0" smtClean="0"/>
                  <a:t>richer</a:t>
                </a:r>
                <a:r>
                  <a:rPr lang="zh-CN" altLang="en-US" sz="1000" dirty="0" smtClean="0"/>
                  <a:t> </a:t>
                </a:r>
                <a:r>
                  <a:rPr lang="en-US" altLang="zh-CN" sz="1000" dirty="0" smtClean="0"/>
                  <a:t>and</a:t>
                </a:r>
                <a:r>
                  <a:rPr lang="zh-CN" altLang="en-US" sz="1000" dirty="0" smtClean="0"/>
                  <a:t> </a:t>
                </a:r>
                <a:r>
                  <a:rPr lang="en-US" altLang="zh-CN" sz="1000" dirty="0" smtClean="0"/>
                  <a:t>the</a:t>
                </a:r>
                <a:r>
                  <a:rPr lang="zh-CN" altLang="en-US" sz="1000" dirty="0" smtClean="0"/>
                  <a:t> </a:t>
                </a:r>
                <a:r>
                  <a:rPr lang="en-US" altLang="zh-CN" sz="1000" dirty="0" smtClean="0"/>
                  <a:t>poor</a:t>
                </a:r>
                <a:r>
                  <a:rPr lang="zh-CN" altLang="en-US" sz="1000" dirty="0" smtClean="0"/>
                  <a:t> </a:t>
                </a:r>
                <a:r>
                  <a:rPr lang="en-US" altLang="zh-CN" sz="1000" dirty="0" smtClean="0"/>
                  <a:t>get</a:t>
                </a:r>
                <a:r>
                  <a:rPr lang="zh-CN" altLang="en-US" sz="1000" dirty="0" smtClean="0"/>
                  <a:t> </a:t>
                </a:r>
                <a:r>
                  <a:rPr lang="en-US" altLang="zh-CN" sz="1000" dirty="0" smtClean="0"/>
                  <a:t>poorer”</a:t>
                </a:r>
                <a:r>
                  <a:rPr lang="zh-CN" altLang="en-US" sz="1000" dirty="0" smtClean="0"/>
                  <a:t> </a:t>
                </a:r>
                <a:r>
                  <a:rPr lang="en-US" altLang="zh-CN" sz="1000" dirty="0" smtClean="0"/>
                  <a:t>in</a:t>
                </a:r>
                <a:r>
                  <a:rPr lang="zh-CN" altLang="en-US" sz="1000" dirty="0" smtClean="0"/>
                  <a:t> </a:t>
                </a:r>
                <a:r>
                  <a:rPr lang="en-US" altLang="zh-CN" sz="1000" dirty="0" smtClean="0"/>
                  <a:t>the</a:t>
                </a:r>
                <a:r>
                  <a:rPr lang="zh-CN" altLang="en-US" sz="1000" dirty="0" smtClean="0"/>
                  <a:t> </a:t>
                </a:r>
                <a:r>
                  <a:rPr lang="en-US" altLang="zh-CN" sz="1000" dirty="0" smtClean="0"/>
                  <a:t>sociology</a:t>
                </a:r>
                <a:r>
                  <a:rPr lang="zh-CN" altLang="en-US" sz="1000" dirty="0" smtClean="0"/>
                  <a:t> </a:t>
                </a:r>
                <a:r>
                  <a:rPr lang="en-US" altLang="zh-CN" sz="1000" dirty="0" smtClean="0"/>
                  <a:t>of</a:t>
                </a:r>
                <a:r>
                  <a:rPr lang="zh-CN" altLang="en-US" sz="1000" dirty="0" smtClean="0"/>
                  <a:t> </a:t>
                </a:r>
                <a:r>
                  <a:rPr lang="en-US" altLang="zh-CN" sz="1000" dirty="0" smtClean="0"/>
                  <a:t>science.</a:t>
                </a:r>
                <a:r>
                  <a:rPr lang="zh-CN" altLang="en-US" sz="1000" dirty="0" smtClean="0"/>
                  <a:t> </a:t>
                </a:r>
                <a:r>
                  <a:rPr lang="en-US" altLang="zh-CN" sz="1000" dirty="0" smtClean="0"/>
                  <a:t>Recently,</a:t>
                </a:r>
                <a:r>
                  <a:rPr lang="zh-CN" altLang="en-US" sz="1000" dirty="0" smtClean="0"/>
                  <a:t> </a:t>
                </a:r>
                <a:r>
                  <a:rPr lang="en-US" altLang="zh-CN" sz="1000" dirty="0" smtClean="0"/>
                  <a:t>some research studied the quantitative and empirical demonstration of the Matthew Effect in the field of data science [1]. Especially, in network science, the Matthew effect describes the preferential attachment of early nodes [2]. The project will compare the PR rankings with academic rankings, suggesting the preferential attachment of “good” nodes.</a:t>
                </a:r>
              </a:p>
              <a:p>
                <a:pPr algn="just"/>
                <a:endParaRPr lang="en-US" altLang="zh-CN" sz="1000" dirty="0" smtClean="0"/>
              </a:p>
            </p:txBody>
          </p:sp>
        </mc:Choice>
        <mc:Fallback>
          <p:sp>
            <p:nvSpPr>
              <p:cNvPr id="11" name="Rectangle 10"/>
              <p:cNvSpPr>
                <a:spLocks noRot="1" noChangeAspect="1" noMove="1" noResize="1" noEditPoints="1" noAdjustHandles="1" noChangeArrowheads="1" noChangeShapeType="1" noTextEdit="1"/>
              </p:cNvSpPr>
              <p:nvPr/>
            </p:nvSpPr>
            <p:spPr>
              <a:xfrm>
                <a:off x="171870" y="2893256"/>
                <a:ext cx="3795690" cy="3866347"/>
              </a:xfrm>
              <a:prstGeom prst="rect">
                <a:avLst/>
              </a:prstGeom>
              <a:blipFill rotWithShape="0">
                <a:blip r:embed="rId3"/>
                <a:stretch>
                  <a:fillRect/>
                </a:stretch>
              </a:blipFill>
              <a:ln/>
            </p:spPr>
            <p:txBody>
              <a:bodyPr/>
              <a:lstStyle/>
              <a:p>
                <a:r>
                  <a:rPr lang="en-US">
                    <a:noFill/>
                  </a:rPr>
                  <a:t> </a:t>
                </a:r>
              </a:p>
            </p:txBody>
          </p:sp>
        </mc:Fallback>
      </mc:AlternateContent>
      <p:sp>
        <p:nvSpPr>
          <p:cNvPr id="14" name="Rectangle 13"/>
          <p:cNvSpPr/>
          <p:nvPr/>
        </p:nvSpPr>
        <p:spPr>
          <a:xfrm>
            <a:off x="8226295" y="1449596"/>
            <a:ext cx="3795278" cy="1510911"/>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endParaRPr lang="en-US" sz="900" dirty="0"/>
          </a:p>
        </p:txBody>
      </p:sp>
      <p:sp>
        <p:nvSpPr>
          <p:cNvPr id="20" name="Rectangle 19"/>
          <p:cNvSpPr/>
          <p:nvPr/>
        </p:nvSpPr>
        <p:spPr>
          <a:xfrm>
            <a:off x="8227236" y="3043316"/>
            <a:ext cx="3794332" cy="23061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6. </a:t>
            </a:r>
            <a:r>
              <a:rPr lang="en-US" sz="1200" dirty="0" smtClean="0"/>
              <a:t>Compare Ranking</a:t>
            </a:r>
            <a:endParaRPr lang="en-US" sz="1200" dirty="0"/>
          </a:p>
        </p:txBody>
      </p:sp>
      <p:sp>
        <p:nvSpPr>
          <p:cNvPr id="23" name="Rectangle 22"/>
          <p:cNvSpPr/>
          <p:nvPr/>
        </p:nvSpPr>
        <p:spPr>
          <a:xfrm>
            <a:off x="4188643" y="4960160"/>
            <a:ext cx="3801754"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4. </a:t>
            </a:r>
            <a:r>
              <a:rPr lang="en-US" sz="1200" dirty="0" smtClean="0"/>
              <a:t>PageRank</a:t>
            </a:r>
            <a:r>
              <a:rPr lang="zh-CN" altLang="en-US" sz="1200" dirty="0" smtClean="0"/>
              <a:t> </a:t>
            </a:r>
            <a:r>
              <a:rPr lang="en-US" altLang="zh-CN" sz="1200" dirty="0" smtClean="0"/>
              <a:t>and</a:t>
            </a:r>
            <a:r>
              <a:rPr lang="zh-CN" altLang="en-US" sz="1200" dirty="0" smtClean="0"/>
              <a:t> </a:t>
            </a:r>
            <a:r>
              <a:rPr lang="en-US" altLang="zh-CN" sz="1200" dirty="0" smtClean="0"/>
              <a:t>Outbound/Inbound Links</a:t>
            </a:r>
            <a:r>
              <a:rPr lang="en-US" sz="1200" dirty="0" smtClean="0"/>
              <a:t> </a:t>
            </a:r>
            <a:endParaRPr lang="en-US" sz="1200" dirty="0"/>
          </a:p>
        </p:txBody>
      </p:sp>
      <mc:AlternateContent xmlns:mc="http://schemas.openxmlformats.org/markup-compatibility/2006">
        <mc:Choice xmlns:a14="http://schemas.microsoft.com/office/drawing/2010/main" Requires="a14">
          <p:sp>
            <p:nvSpPr>
              <p:cNvPr id="25" name="Rectangle 24"/>
              <p:cNvSpPr/>
              <p:nvPr/>
            </p:nvSpPr>
            <p:spPr>
              <a:xfrm>
                <a:off x="4195123" y="1443395"/>
                <a:ext cx="3795276" cy="341806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1000" dirty="0" smtClean="0"/>
                  <a:t>The following</a:t>
                </a:r>
                <a:r>
                  <a:rPr lang="zh-CN" altLang="en-US" sz="1000" dirty="0" smtClean="0"/>
                  <a:t> </a:t>
                </a:r>
                <a:r>
                  <a:rPr lang="en-US" altLang="zh-CN" sz="1000" dirty="0" smtClean="0"/>
                  <a:t>chart</a:t>
                </a:r>
                <a:r>
                  <a:rPr lang="zh-CN" altLang="en-US" sz="1000" dirty="0" smtClean="0"/>
                  <a:t> </a:t>
                </a:r>
                <a:r>
                  <a:rPr lang="en-US" altLang="zh-CN" sz="1000" dirty="0" smtClean="0"/>
                  <a:t>shows</a:t>
                </a:r>
                <a:r>
                  <a:rPr lang="zh-CN" altLang="en-US" sz="1000" dirty="0" smtClean="0"/>
                  <a:t> </a:t>
                </a:r>
                <a:r>
                  <a:rPr lang="en-US" altLang="zh-CN" sz="1000" dirty="0" smtClean="0"/>
                  <a:t>the</a:t>
                </a:r>
                <a:r>
                  <a:rPr lang="zh-CN" altLang="en-US" sz="1000" dirty="0" smtClean="0"/>
                  <a:t> </a:t>
                </a:r>
                <a:r>
                  <a:rPr lang="en-US" altLang="zh-CN" sz="1000" dirty="0" smtClean="0"/>
                  <a:t>PR</a:t>
                </a:r>
                <a:r>
                  <a:rPr lang="zh-CN" altLang="en-US" sz="1000" dirty="0" smtClean="0"/>
                  <a:t> </a:t>
                </a:r>
                <a:r>
                  <a:rPr lang="en-US" altLang="zh-CN" sz="1000" dirty="0" smtClean="0"/>
                  <a:t>of websites of 76 universities versus damping factor value from 0.01 to 0.99. It is observed that the gaps between PR increase sub-linearly with the damping factor.</a:t>
                </a:r>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smtClean="0"/>
              </a:p>
              <a:p>
                <a:endParaRPr lang="en-US" sz="1000" dirty="0"/>
              </a:p>
              <a:p>
                <a:endParaRPr lang="en-US" sz="1000" dirty="0" smtClean="0"/>
              </a:p>
              <a:p>
                <a:endParaRPr lang="en-US" sz="1000" dirty="0"/>
              </a:p>
              <a:p>
                <a:endParaRPr lang="en-US" sz="1000" dirty="0" smtClean="0"/>
              </a:p>
              <a:p>
                <a:r>
                  <a:rPr lang="en-US" sz="1000" dirty="0" smtClean="0"/>
                  <a:t>The sum of all PRs remain constant. When </a:t>
                </a:r>
                <a14:m>
                  <m:oMath xmlns:m="http://schemas.openxmlformats.org/officeDocument/2006/math">
                    <m:r>
                      <a:rPr lang="en-US" sz="1000" b="0" i="1" smtClean="0">
                        <a:latin typeface="Cambria Math" charset="0"/>
                      </a:rPr>
                      <m:t>𝑑</m:t>
                    </m:r>
                    <m:r>
                      <a:rPr lang="en-US" sz="1000" i="1">
                        <a:latin typeface="Cambria Math" charset="0"/>
                        <a:ea typeface="Cambria Math" charset="0"/>
                        <a:cs typeface="Cambria Math" charset="0"/>
                      </a:rPr>
                      <m:t>→</m:t>
                    </m:r>
                    <m:r>
                      <a:rPr lang="en-US" sz="1000" b="0" i="1" smtClean="0">
                        <a:latin typeface="Cambria Math" charset="0"/>
                        <a:ea typeface="Cambria Math" charset="0"/>
                        <a:cs typeface="Cambria Math" charset="0"/>
                      </a:rPr>
                      <m:t>0</m:t>
                    </m:r>
                  </m:oMath>
                </a14:m>
                <a:r>
                  <a:rPr lang="en-US" sz="1000" dirty="0" smtClean="0"/>
                  <a:t>, the web-graph part gains few significance, leading to trivial uniform process; as </a:t>
                </a:r>
                <a14:m>
                  <m:oMath xmlns:m="http://schemas.openxmlformats.org/officeDocument/2006/math">
                    <m:r>
                      <a:rPr lang="en-US" sz="1000" b="0" i="1" smtClean="0">
                        <a:latin typeface="Cambria Math" charset="0"/>
                      </a:rPr>
                      <m:t>𝑑</m:t>
                    </m:r>
                  </m:oMath>
                </a14:m>
                <a:r>
                  <a:rPr lang="en-US" sz="1000" dirty="0" smtClean="0"/>
                  <a:t> increases, with the increasingly significant web-graph, we observe the Matthew Effect, that is, the more likely the users continue random walking on the graph, the more that good page gains PR and poor page loses PR. In other words, with this web-graph being gradually visited, PR will </a:t>
                </a:r>
                <a:r>
                  <a:rPr lang="en-US" altLang="zh-CN" sz="1000" dirty="0" smtClean="0"/>
                  <a:t>shift</a:t>
                </a:r>
                <a:r>
                  <a:rPr lang="zh-CN" altLang="en-US" sz="1000" dirty="0" smtClean="0"/>
                  <a:t> </a:t>
                </a:r>
                <a:r>
                  <a:rPr lang="en-US" altLang="zh-CN" sz="1000" dirty="0" smtClean="0"/>
                  <a:t>to good pages, widening the gaps.</a:t>
                </a:r>
                <a:endParaRPr lang="en-US" sz="1000" dirty="0" smtClean="0"/>
              </a:p>
            </p:txBody>
          </p:sp>
        </mc:Choice>
        <mc:Fallback>
          <p:sp>
            <p:nvSpPr>
              <p:cNvPr id="25" name="Rectangle 24"/>
              <p:cNvSpPr>
                <a:spLocks noRot="1" noChangeAspect="1" noMove="1" noResize="1" noEditPoints="1" noAdjustHandles="1" noChangeArrowheads="1" noChangeShapeType="1" noTextEdit="1"/>
              </p:cNvSpPr>
              <p:nvPr/>
            </p:nvSpPr>
            <p:spPr>
              <a:xfrm>
                <a:off x="4195123" y="1443395"/>
                <a:ext cx="3795276" cy="3418065"/>
              </a:xfrm>
              <a:prstGeom prst="rect">
                <a:avLst/>
              </a:prstGeom>
              <a:blipFill rotWithShape="0">
                <a:blip r:embed="rId4"/>
                <a:stretch>
                  <a:fillRect b="-1423"/>
                </a:stretch>
              </a:blipFill>
              <a:ln/>
            </p:spPr>
            <p:txBody>
              <a:bodyPr/>
              <a:lstStyle/>
              <a:p>
                <a:r>
                  <a:rPr lang="en-US">
                    <a:noFill/>
                  </a:rPr>
                  <a:t> </a:t>
                </a:r>
              </a:p>
            </p:txBody>
          </p:sp>
        </mc:Fallback>
      </mc:AlternateContent>
      <p:sp>
        <p:nvSpPr>
          <p:cNvPr id="26" name="Rectangle 25"/>
          <p:cNvSpPr/>
          <p:nvPr/>
        </p:nvSpPr>
        <p:spPr>
          <a:xfrm>
            <a:off x="8227236" y="3273933"/>
            <a:ext cx="3794332" cy="2511790"/>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r>
              <a:rPr lang="en-US" sz="1000" dirty="0" smtClean="0"/>
              <a:t>The ranks by PageRank, Authority and Hub are compared with university academic rankings by Spearman's rho and  Kendall’s tau. The results are as follows:</a:t>
            </a:r>
          </a:p>
          <a:p>
            <a:pPr algn="just"/>
            <a:endParaRPr lang="en-US" sz="1000" dirty="0"/>
          </a:p>
          <a:p>
            <a:pPr algn="just"/>
            <a:endParaRPr lang="en-US" sz="1000" dirty="0" smtClean="0"/>
          </a:p>
          <a:p>
            <a:pPr algn="just"/>
            <a:endParaRPr lang="en-US" sz="1000" dirty="0"/>
          </a:p>
          <a:p>
            <a:pPr algn="just"/>
            <a:endParaRPr lang="en-US" sz="1000" dirty="0" smtClean="0"/>
          </a:p>
          <a:p>
            <a:pPr algn="just"/>
            <a:endParaRPr lang="en-US" sz="1000" dirty="0" smtClean="0"/>
          </a:p>
          <a:p>
            <a:pPr algn="just"/>
            <a:endParaRPr lang="en-US" sz="1000" dirty="0"/>
          </a:p>
          <a:p>
            <a:pPr algn="just"/>
            <a:endParaRPr lang="en-US" sz="1000" dirty="0" smtClean="0"/>
          </a:p>
          <a:p>
            <a:pPr algn="just"/>
            <a:r>
              <a:rPr lang="en-US" sz="1000" dirty="0"/>
              <a:t>It is observed that both PageRank and Authority give approximate estimation on academic rankings, suggesting that </a:t>
            </a:r>
            <a:r>
              <a:rPr lang="en-US" sz="1000" dirty="0" smtClean="0"/>
              <a:t>inbound links matter more than outbound in terms of rankings. Once again we observe the Matthew Effect: the more that one </a:t>
            </a:r>
            <a:r>
              <a:rPr lang="en-US" sz="1000" smtClean="0"/>
              <a:t>is referred to, the more that the one gain.</a:t>
            </a:r>
            <a:endParaRPr lang="en-US" sz="1000" dirty="0" smtClean="0"/>
          </a:p>
          <a:p>
            <a:pPr algn="just"/>
            <a:endParaRPr lang="en-US" sz="1000" dirty="0"/>
          </a:p>
        </p:txBody>
      </p:sp>
      <p:sp>
        <p:nvSpPr>
          <p:cNvPr id="36" name="Rectangle 35"/>
          <p:cNvSpPr/>
          <p:nvPr/>
        </p:nvSpPr>
        <p:spPr>
          <a:xfrm>
            <a:off x="8227236" y="6242252"/>
            <a:ext cx="3794332" cy="517351"/>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900" dirty="0" smtClean="0"/>
              <a:t>[1] M. Perc</a:t>
            </a:r>
            <a:r>
              <a:rPr lang="en-US" sz="900" dirty="0"/>
              <a:t>, </a:t>
            </a:r>
            <a:r>
              <a:rPr lang="en-US" sz="900" dirty="0" smtClean="0"/>
              <a:t>The </a:t>
            </a:r>
            <a:r>
              <a:rPr lang="en-US" sz="900" dirty="0"/>
              <a:t>Matthew effect in empirical </a:t>
            </a:r>
            <a:r>
              <a:rPr lang="en-US" sz="900" dirty="0" smtClean="0"/>
              <a:t>data, </a:t>
            </a:r>
            <a:r>
              <a:rPr lang="en-US" sz="900" dirty="0"/>
              <a:t>J R </a:t>
            </a:r>
            <a:r>
              <a:rPr lang="en-US" sz="900" dirty="0" err="1"/>
              <a:t>Soc</a:t>
            </a:r>
            <a:r>
              <a:rPr lang="en-US" sz="900" dirty="0"/>
              <a:t> Interface</a:t>
            </a:r>
            <a:r>
              <a:rPr lang="en-US" sz="900" dirty="0" smtClean="0"/>
              <a:t>, 2014.</a:t>
            </a:r>
          </a:p>
          <a:p>
            <a:r>
              <a:rPr lang="en-US" sz="900" dirty="0" smtClean="0"/>
              <a:t>[2] </a:t>
            </a:r>
            <a:r>
              <a:rPr lang="en-US" sz="900" dirty="0" err="1"/>
              <a:t>Barabási</a:t>
            </a:r>
            <a:r>
              <a:rPr lang="en-US" sz="900" dirty="0"/>
              <a:t>, A-L; Albert, R (1999). "Emergence of scaling in random networks". </a:t>
            </a:r>
            <a:r>
              <a:rPr lang="en-US" sz="900" i="1" dirty="0"/>
              <a:t>Science</a:t>
            </a:r>
            <a:r>
              <a:rPr lang="en-US" sz="900" dirty="0"/>
              <a:t>. </a:t>
            </a:r>
            <a:r>
              <a:rPr lang="en-US" sz="900" b="1" dirty="0"/>
              <a:t>286</a:t>
            </a:r>
            <a:r>
              <a:rPr lang="en-US" sz="900" dirty="0"/>
              <a:t>: 509–512. </a:t>
            </a:r>
          </a:p>
        </p:txBody>
      </p:sp>
      <p:sp>
        <p:nvSpPr>
          <p:cNvPr id="37" name="Rectangle 36"/>
          <p:cNvSpPr/>
          <p:nvPr/>
        </p:nvSpPr>
        <p:spPr>
          <a:xfrm>
            <a:off x="8227236" y="5977332"/>
            <a:ext cx="3794332" cy="26492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7. Reference</a:t>
            </a:r>
            <a:endParaRPr lang="en-US" sz="1200" dirty="0"/>
          </a:p>
        </p:txBody>
      </p:sp>
      <p:sp>
        <p:nvSpPr>
          <p:cNvPr id="38" name="Rectangle 37"/>
          <p:cNvSpPr/>
          <p:nvPr/>
        </p:nvSpPr>
        <p:spPr>
          <a:xfrm>
            <a:off x="4188643" y="5225081"/>
            <a:ext cx="3801754" cy="1540868"/>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just"/>
            <a:endParaRPr lang="en-US" sz="1000" dirty="0"/>
          </a:p>
        </p:txBody>
      </p:sp>
      <p:sp>
        <p:nvSpPr>
          <p:cNvPr id="43" name="TextBox 42"/>
          <p:cNvSpPr txBox="1"/>
          <p:nvPr/>
        </p:nvSpPr>
        <p:spPr>
          <a:xfrm>
            <a:off x="8226294" y="1464897"/>
            <a:ext cx="2033584" cy="1169551"/>
          </a:xfrm>
          <a:prstGeom prst="rect">
            <a:avLst/>
          </a:prstGeom>
          <a:noFill/>
        </p:spPr>
        <p:txBody>
          <a:bodyPr wrap="square" rtlCol="0">
            <a:spAutoFit/>
          </a:bodyPr>
          <a:lstStyle/>
          <a:p>
            <a:pPr algn="just"/>
            <a:r>
              <a:rPr lang="en-US" sz="1000" dirty="0" smtClean="0"/>
              <a:t>HITS and Hub, as alternatives for Weblink popularity measurement, are also examined and compared with PageRank rankings. It is found that PageRank and Authority produce similar results, while ranks by Hub give difference result.</a:t>
            </a:r>
            <a:endParaRPr lang="en-US" sz="1000" dirty="0"/>
          </a:p>
        </p:txBody>
      </p:sp>
      <p:pic>
        <p:nvPicPr>
          <p:cNvPr id="2" name="Picture 1"/>
          <p:cNvPicPr>
            <a:picLocks noChangeAspect="1"/>
          </p:cNvPicPr>
          <p:nvPr/>
        </p:nvPicPr>
        <p:blipFill rotWithShape="1">
          <a:blip r:embed="rId5"/>
          <a:srcRect l="-3832" t="3359" r="1" b="7732"/>
          <a:stretch/>
        </p:blipFill>
        <p:spPr>
          <a:xfrm>
            <a:off x="4546870" y="2132390"/>
            <a:ext cx="3014245" cy="1487735"/>
          </a:xfrm>
          <a:prstGeom prst="rect">
            <a:avLst/>
          </a:prstGeom>
        </p:spPr>
      </p:pic>
      <p:pic>
        <p:nvPicPr>
          <p:cNvPr id="3" name="Picture 2"/>
          <p:cNvPicPr>
            <a:picLocks noChangeAspect="1"/>
          </p:cNvPicPr>
          <p:nvPr/>
        </p:nvPicPr>
        <p:blipFill>
          <a:blip r:embed="rId6"/>
          <a:stretch>
            <a:fillRect/>
          </a:stretch>
        </p:blipFill>
        <p:spPr>
          <a:xfrm>
            <a:off x="6266721" y="5345385"/>
            <a:ext cx="1579685" cy="1300260"/>
          </a:xfrm>
          <a:prstGeom prst="rect">
            <a:avLst/>
          </a:prstGeom>
        </p:spPr>
      </p:pic>
      <p:sp>
        <p:nvSpPr>
          <p:cNvPr id="4" name="TextBox 3"/>
          <p:cNvSpPr txBox="1"/>
          <p:nvPr/>
        </p:nvSpPr>
        <p:spPr>
          <a:xfrm>
            <a:off x="4250457" y="5345385"/>
            <a:ext cx="1959574" cy="1015663"/>
          </a:xfrm>
          <a:prstGeom prst="rect">
            <a:avLst/>
          </a:prstGeom>
          <a:noFill/>
        </p:spPr>
        <p:txBody>
          <a:bodyPr wrap="square" rtlCol="0">
            <a:spAutoFit/>
          </a:bodyPr>
          <a:lstStyle/>
          <a:p>
            <a:endParaRPr lang="en-US" sz="1000" dirty="0" smtClean="0"/>
          </a:p>
          <a:p>
            <a:r>
              <a:rPr lang="en-US" sz="1000" dirty="0" smtClean="0"/>
              <a:t>As shown in the right chart, the number of inbound links predominately influences the PR; while the number of outbound links show limited impact.</a:t>
            </a:r>
            <a:endParaRPr lang="en-US" sz="1000" dirty="0"/>
          </a:p>
        </p:txBody>
      </p:sp>
      <p:pic>
        <p:nvPicPr>
          <p:cNvPr id="6" name="Picture 5"/>
          <p:cNvPicPr>
            <a:picLocks noChangeAspect="1"/>
          </p:cNvPicPr>
          <p:nvPr/>
        </p:nvPicPr>
        <p:blipFill>
          <a:blip r:embed="rId7"/>
          <a:stretch>
            <a:fillRect/>
          </a:stretch>
        </p:blipFill>
        <p:spPr>
          <a:xfrm>
            <a:off x="10252677" y="1539200"/>
            <a:ext cx="1683615" cy="1326181"/>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1864903606"/>
              </p:ext>
            </p:extLst>
          </p:nvPr>
        </p:nvGraphicFramePr>
        <p:xfrm>
          <a:off x="8299840" y="3830414"/>
          <a:ext cx="3546416" cy="891711"/>
        </p:xfrm>
        <a:graphic>
          <a:graphicData uri="http://schemas.openxmlformats.org/drawingml/2006/table">
            <a:tbl>
              <a:tblPr firstRow="1" bandRow="1">
                <a:tableStyleId>{5C22544A-7EE6-4342-B048-85BDC9FD1C3A}</a:tableStyleId>
              </a:tblPr>
              <a:tblGrid>
                <a:gridCol w="1048876"/>
                <a:gridCol w="852985"/>
                <a:gridCol w="777923"/>
                <a:gridCol w="866632"/>
              </a:tblGrid>
              <a:tr h="260486">
                <a:tc>
                  <a:txBody>
                    <a:bodyPr/>
                    <a:lstStyle/>
                    <a:p>
                      <a:endParaRPr lang="en-US" sz="1000" dirty="0"/>
                    </a:p>
                  </a:txBody>
                  <a:tcPr/>
                </a:tc>
                <a:tc>
                  <a:txBody>
                    <a:bodyPr/>
                    <a:lstStyle/>
                    <a:p>
                      <a:r>
                        <a:rPr lang="en-US" sz="1000" dirty="0" smtClean="0"/>
                        <a:t>PageRank</a:t>
                      </a:r>
                      <a:endParaRPr lang="en-US" sz="1000" dirty="0"/>
                    </a:p>
                  </a:txBody>
                  <a:tcPr/>
                </a:tc>
                <a:tc>
                  <a:txBody>
                    <a:bodyPr/>
                    <a:lstStyle/>
                    <a:p>
                      <a:r>
                        <a:rPr lang="en-US" sz="1000" dirty="0" smtClean="0"/>
                        <a:t>Authority</a:t>
                      </a:r>
                      <a:endParaRPr lang="en-US" sz="1000" dirty="0"/>
                    </a:p>
                  </a:txBody>
                  <a:tcPr/>
                </a:tc>
                <a:tc>
                  <a:txBody>
                    <a:bodyPr/>
                    <a:lstStyle/>
                    <a:p>
                      <a:r>
                        <a:rPr lang="en-US" sz="1000" dirty="0" smtClean="0"/>
                        <a:t>Hub</a:t>
                      </a:r>
                      <a:endParaRPr lang="en-US" sz="1000" dirty="0"/>
                    </a:p>
                  </a:txBody>
                  <a:tcPr/>
                </a:tc>
              </a:tr>
              <a:tr h="370739">
                <a:tc>
                  <a:txBody>
                    <a:bodyPr/>
                    <a:lstStyle/>
                    <a:p>
                      <a:r>
                        <a:rPr lang="en-US" sz="1000" dirty="0" smtClean="0"/>
                        <a:t>Spearman's rho </a:t>
                      </a:r>
                      <a:endParaRPr lang="en-US" sz="1000" dirty="0"/>
                    </a:p>
                  </a:txBody>
                  <a:tcPr/>
                </a:tc>
                <a:tc>
                  <a:txBody>
                    <a:bodyPr/>
                    <a:lstStyle/>
                    <a:p>
                      <a:r>
                        <a:rPr lang="en-US" sz="1000" dirty="0" smtClean="0"/>
                        <a:t>0.6994</a:t>
                      </a:r>
                      <a:endParaRPr lang="en-US" sz="1000" dirty="0"/>
                    </a:p>
                  </a:txBody>
                  <a:tcPr/>
                </a:tc>
                <a:tc>
                  <a:txBody>
                    <a:bodyPr/>
                    <a:lstStyle/>
                    <a:p>
                      <a:r>
                        <a:rPr lang="en-US" sz="1000" dirty="0" smtClean="0"/>
                        <a:t>0.7202</a:t>
                      </a:r>
                      <a:endParaRPr lang="en-US" sz="1000" dirty="0"/>
                    </a:p>
                  </a:txBody>
                  <a:tcPr/>
                </a:tc>
                <a:tc>
                  <a:txBody>
                    <a:bodyPr/>
                    <a:lstStyle/>
                    <a:p>
                      <a:r>
                        <a:rPr lang="en-US" sz="1000" dirty="0" smtClean="0"/>
                        <a:t>0.4335</a:t>
                      </a:r>
                      <a:endParaRPr lang="en-US" sz="1000" dirty="0"/>
                    </a:p>
                  </a:txBody>
                  <a:tcPr/>
                </a:tc>
              </a:tr>
              <a:tr h="260486">
                <a:tc>
                  <a:txBody>
                    <a:bodyPr/>
                    <a:lstStyle/>
                    <a:p>
                      <a:r>
                        <a:rPr lang="en-US" sz="1000" dirty="0" smtClean="0"/>
                        <a:t>Kendall’s tau</a:t>
                      </a:r>
                      <a:endParaRPr lang="en-US" sz="1000" dirty="0"/>
                    </a:p>
                  </a:txBody>
                  <a:tcPr/>
                </a:tc>
                <a:tc>
                  <a:txBody>
                    <a:bodyPr/>
                    <a:lstStyle/>
                    <a:p>
                      <a:r>
                        <a:rPr lang="en-US" sz="1000" dirty="0" smtClean="0"/>
                        <a:t>0.5041</a:t>
                      </a:r>
                      <a:endParaRPr lang="en-US" sz="1000" dirty="0"/>
                    </a:p>
                  </a:txBody>
                  <a:tcPr/>
                </a:tc>
                <a:tc>
                  <a:txBody>
                    <a:bodyPr/>
                    <a:lstStyle/>
                    <a:p>
                      <a:r>
                        <a:rPr lang="en-US" sz="1000" dirty="0" smtClean="0"/>
                        <a:t>0.5454</a:t>
                      </a:r>
                      <a:endParaRPr lang="en-US" sz="1000" dirty="0"/>
                    </a:p>
                  </a:txBody>
                  <a:tcPr/>
                </a:tc>
                <a:tc>
                  <a:txBody>
                    <a:bodyPr/>
                    <a:lstStyle/>
                    <a:p>
                      <a:r>
                        <a:rPr lang="en-US" sz="1000" dirty="0" smtClean="0"/>
                        <a:t>0.3060</a:t>
                      </a:r>
                      <a:endParaRPr lang="en-US" sz="1000" dirty="0"/>
                    </a:p>
                  </a:txBody>
                  <a:tcPr/>
                </a:tc>
              </a:tr>
            </a:tbl>
          </a:graphicData>
        </a:graphic>
      </p:graphicFrame>
    </p:spTree>
    <p:extLst>
      <p:ext uri="{BB962C8B-B14F-4D97-AF65-F5344CB8AC3E}">
        <p14:creationId xmlns:p14="http://schemas.microsoft.com/office/powerpoint/2010/main" val="2638585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1000</TotalTime>
  <Words>659</Words>
  <Application>Microsoft Macintosh PowerPoint</Application>
  <PresentationFormat>Widescreen</PresentationFormat>
  <Paragraphs>57</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 Math</vt:lpstr>
      <vt:lpstr>DengXian</vt:lpstr>
      <vt:lpstr>Mangal</vt:lpstr>
      <vt:lpstr>Arial</vt:lpstr>
      <vt:lpstr>Office Theme</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Jiacheng XIA</dc:creator>
  <cp:lastModifiedBy>AOYU WU</cp:lastModifiedBy>
  <cp:revision>134</cp:revision>
  <dcterms:created xsi:type="dcterms:W3CDTF">2017-03-11T12:28:27Z</dcterms:created>
  <dcterms:modified xsi:type="dcterms:W3CDTF">2017-11-12T12:06:10Z</dcterms:modified>
</cp:coreProperties>
</file>